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271" r:id="rId3"/>
    <p:sldId id="275" r:id="rId4"/>
    <p:sldId id="274" r:id="rId5"/>
    <p:sldId id="279" r:id="rId6"/>
    <p:sldId id="267" r:id="rId7"/>
    <p:sldId id="273" r:id="rId8"/>
    <p:sldId id="270" r:id="rId9"/>
    <p:sldId id="259" r:id="rId10"/>
    <p:sldId id="277" r:id="rId11"/>
    <p:sldId id="276" r:id="rId12"/>
    <p:sldId id="260" r:id="rId13"/>
    <p:sldId id="266" r:id="rId14"/>
    <p:sldId id="265" r:id="rId15"/>
    <p:sldId id="278" r:id="rId16"/>
    <p:sldId id="261" r:id="rId17"/>
    <p:sldId id="257" r:id="rId18"/>
    <p:sldId id="258" r:id="rId19"/>
    <p:sldId id="262" r:id="rId20"/>
    <p:sldId id="268" r:id="rId21"/>
    <p:sldId id="269" r:id="rId22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60" autoAdjust="0"/>
    <p:restoredTop sz="94660"/>
  </p:normalViewPr>
  <p:slideViewPr>
    <p:cSldViewPr>
      <p:cViewPr>
        <p:scale>
          <a:sx n="76" d="100"/>
          <a:sy n="76" d="100"/>
        </p:scale>
        <p:origin x="-342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23.wmf"/><Relationship Id="rId1" Type="http://schemas.openxmlformats.org/officeDocument/2006/relationships/image" Target="../media/image22.wmf"/><Relationship Id="rId4" Type="http://schemas.openxmlformats.org/officeDocument/2006/relationships/image" Target="../media/image25.w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7.wmf"/><Relationship Id="rId1" Type="http://schemas.openxmlformats.org/officeDocument/2006/relationships/image" Target="../media/image26.w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9.wmf"/><Relationship Id="rId1" Type="http://schemas.openxmlformats.org/officeDocument/2006/relationships/image" Target="../media/image28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w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35.wmf"/><Relationship Id="rId1" Type="http://schemas.openxmlformats.org/officeDocument/2006/relationships/image" Target="../media/image34.w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8.wmf"/><Relationship Id="rId2" Type="http://schemas.openxmlformats.org/officeDocument/2006/relationships/image" Target="../media/image37.wmf"/><Relationship Id="rId1" Type="http://schemas.openxmlformats.org/officeDocument/2006/relationships/image" Target="../media/image3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.wmf"/><Relationship Id="rId1" Type="http://schemas.openxmlformats.org/officeDocument/2006/relationships/image" Target="../media/image18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7B485-D754-4D71-A9D1-A3444688D69B}" type="datetimeFigureOut">
              <a:rPr lang="en-US" smtClean="0"/>
              <a:t>4/27/2015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1029B-D055-41AA-83B5-6D2FE0599F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65639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7B485-D754-4D71-A9D1-A3444688D69B}" type="datetimeFigureOut">
              <a:rPr lang="en-US" smtClean="0"/>
              <a:t>4/27/2015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1029B-D055-41AA-83B5-6D2FE0599F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42486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7B485-D754-4D71-A9D1-A3444688D69B}" type="datetimeFigureOut">
              <a:rPr lang="en-US" smtClean="0"/>
              <a:t>4/27/2015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1029B-D055-41AA-83B5-6D2FE0599F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0731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7B485-D754-4D71-A9D1-A3444688D69B}" type="datetimeFigureOut">
              <a:rPr lang="en-US" smtClean="0"/>
              <a:t>4/27/2015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1029B-D055-41AA-83B5-6D2FE0599F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35125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7B485-D754-4D71-A9D1-A3444688D69B}" type="datetimeFigureOut">
              <a:rPr lang="en-US" smtClean="0"/>
              <a:t>4/27/2015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1029B-D055-41AA-83B5-6D2FE0599F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0136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7B485-D754-4D71-A9D1-A3444688D69B}" type="datetimeFigureOut">
              <a:rPr lang="en-US" smtClean="0"/>
              <a:t>4/27/2015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1029B-D055-41AA-83B5-6D2FE0599F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02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7B485-D754-4D71-A9D1-A3444688D69B}" type="datetimeFigureOut">
              <a:rPr lang="en-US" smtClean="0"/>
              <a:t>4/27/2015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1029B-D055-41AA-83B5-6D2FE0599F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40692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7B485-D754-4D71-A9D1-A3444688D69B}" type="datetimeFigureOut">
              <a:rPr lang="en-US" smtClean="0"/>
              <a:t>4/27/2015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1029B-D055-41AA-83B5-6D2FE0599F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14602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7B485-D754-4D71-A9D1-A3444688D69B}" type="datetimeFigureOut">
              <a:rPr lang="en-US" smtClean="0"/>
              <a:t>4/27/2015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1029B-D055-41AA-83B5-6D2FE0599F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67122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7B485-D754-4D71-A9D1-A3444688D69B}" type="datetimeFigureOut">
              <a:rPr lang="en-US" smtClean="0"/>
              <a:t>4/27/2015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1029B-D055-41AA-83B5-6D2FE0599F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76249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7B485-D754-4D71-A9D1-A3444688D69B}" type="datetimeFigureOut">
              <a:rPr lang="en-US" smtClean="0"/>
              <a:t>4/27/2015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1029B-D055-41AA-83B5-6D2FE0599F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2623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D7B485-D754-4D71-A9D1-A3444688D69B}" type="datetimeFigureOut">
              <a:rPr lang="en-US" smtClean="0"/>
              <a:t>4/27/2015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91029B-D055-41AA-83B5-6D2FE0599F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87654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19.wmf"/><Relationship Id="rId5" Type="http://schemas.openxmlformats.org/officeDocument/2006/relationships/oleObject" Target="../embeddings/oleObject15.bin"/><Relationship Id="rId4" Type="http://schemas.openxmlformats.org/officeDocument/2006/relationships/image" Target="../media/image18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21.wmf"/><Relationship Id="rId5" Type="http://schemas.openxmlformats.org/officeDocument/2006/relationships/oleObject" Target="../embeddings/oleObject17.bin"/><Relationship Id="rId4" Type="http://schemas.openxmlformats.org/officeDocument/2006/relationships/image" Target="../media/image20.w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wmf"/><Relationship Id="rId3" Type="http://schemas.openxmlformats.org/officeDocument/2006/relationships/oleObject" Target="../embeddings/oleObject18.bin"/><Relationship Id="rId7" Type="http://schemas.openxmlformats.org/officeDocument/2006/relationships/oleObject" Target="../embeddings/oleObject2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23.wmf"/><Relationship Id="rId5" Type="http://schemas.openxmlformats.org/officeDocument/2006/relationships/oleObject" Target="../embeddings/oleObject19.bin"/><Relationship Id="rId10" Type="http://schemas.openxmlformats.org/officeDocument/2006/relationships/image" Target="../media/image25.wmf"/><Relationship Id="rId4" Type="http://schemas.openxmlformats.org/officeDocument/2006/relationships/image" Target="../media/image22.wmf"/><Relationship Id="rId9" Type="http://schemas.openxmlformats.org/officeDocument/2006/relationships/oleObject" Target="../embeddings/oleObject21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27.wmf"/><Relationship Id="rId5" Type="http://schemas.openxmlformats.org/officeDocument/2006/relationships/oleObject" Target="../embeddings/oleObject23.bin"/><Relationship Id="rId4" Type="http://schemas.openxmlformats.org/officeDocument/2006/relationships/image" Target="../media/image26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29.wmf"/><Relationship Id="rId5" Type="http://schemas.openxmlformats.org/officeDocument/2006/relationships/oleObject" Target="../embeddings/oleObject25.bin"/><Relationship Id="rId4" Type="http://schemas.openxmlformats.org/officeDocument/2006/relationships/image" Target="../media/image28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30.wm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35.wmf"/><Relationship Id="rId5" Type="http://schemas.openxmlformats.org/officeDocument/2006/relationships/oleObject" Target="../embeddings/oleObject28.bin"/><Relationship Id="rId4" Type="http://schemas.openxmlformats.org/officeDocument/2006/relationships/image" Target="../media/image34.wm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wmf"/><Relationship Id="rId3" Type="http://schemas.openxmlformats.org/officeDocument/2006/relationships/oleObject" Target="../embeddings/oleObject29.bin"/><Relationship Id="rId7" Type="http://schemas.openxmlformats.org/officeDocument/2006/relationships/oleObject" Target="../embeddings/oleObject3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37.wmf"/><Relationship Id="rId5" Type="http://schemas.openxmlformats.org/officeDocument/2006/relationships/oleObject" Target="../embeddings/oleObject30.bin"/><Relationship Id="rId4" Type="http://schemas.openxmlformats.org/officeDocument/2006/relationships/image" Target="../media/image36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3" Type="http://schemas.openxmlformats.org/officeDocument/2006/relationships/image" Target="../media/image5.png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6.png"/><Relationship Id="rId5" Type="http://schemas.openxmlformats.org/officeDocument/2006/relationships/image" Target="../media/image3.wmf"/><Relationship Id="rId4" Type="http://schemas.openxmlformats.org/officeDocument/2006/relationships/oleObject" Target="../embeddings/oleObject3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oleObject" Target="../embeddings/oleObject5.bin"/><Relationship Id="rId7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8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7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3" Type="http://schemas.openxmlformats.org/officeDocument/2006/relationships/oleObject" Target="../embeddings/oleObject8.bin"/><Relationship Id="rId7" Type="http://schemas.openxmlformats.org/officeDocument/2006/relationships/oleObject" Target="../embeddings/oleObject10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1.w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10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4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2.bin"/><Relationship Id="rId5" Type="http://schemas.openxmlformats.org/officeDocument/2006/relationships/image" Target="../media/image13.wmf"/><Relationship Id="rId4" Type="http://schemas.openxmlformats.org/officeDocument/2006/relationships/oleObject" Target="../embeddings/oleObject11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16.wmf"/><Relationship Id="rId4" Type="http://schemas.openxmlformats.org/officeDocument/2006/relationships/oleObject" Target="../embeddings/oleObject13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221680" y="1447800"/>
            <a:ext cx="9677400" cy="1470025"/>
          </a:xfrm>
        </p:spPr>
        <p:txBody>
          <a:bodyPr>
            <a:normAutofit fontScale="90000"/>
          </a:bodyPr>
          <a:lstStyle/>
          <a:p>
            <a:r>
              <a:rPr lang="en-US" b="1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Algebra II</a:t>
            </a:r>
            <a:br>
              <a:rPr lang="en-US" b="1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>
                <a:solidFill>
                  <a:srgbClr val="7030A0"/>
                </a:solidFill>
              </a:rPr>
              <a:t>Please record your homework on your chart  Study for Chapter 3 Test Tomorrow </a:t>
            </a:r>
            <a:br>
              <a:rPr lang="en-US" dirty="0" smtClean="0">
                <a:solidFill>
                  <a:srgbClr val="7030A0"/>
                </a:solidFill>
              </a:rPr>
            </a:br>
            <a:r>
              <a:rPr lang="en-US" dirty="0" smtClean="0">
                <a:solidFill>
                  <a:srgbClr val="7030A0"/>
                </a:solidFill>
              </a:rPr>
              <a:t>(Stations and Hot Seat Posted on Wiki)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" y="4343400"/>
            <a:ext cx="8991600" cy="1752600"/>
          </a:xfrm>
        </p:spPr>
        <p:txBody>
          <a:bodyPr>
            <a:noAutofit/>
          </a:bodyPr>
          <a:lstStyle/>
          <a:p>
            <a:r>
              <a:rPr lang="en-US" dirty="0" smtClean="0">
                <a:solidFill>
                  <a:srgbClr val="7030A0"/>
                </a:solidFill>
              </a:rPr>
              <a:t>Reminder:  Chapter 3 Hot Seat today</a:t>
            </a:r>
          </a:p>
          <a:p>
            <a:r>
              <a:rPr lang="en-US" dirty="0" smtClean="0">
                <a:solidFill>
                  <a:srgbClr val="7030A0"/>
                </a:solidFill>
              </a:rPr>
              <a:t>Test Review Session tomorrow morning 7:15 to 7:45</a:t>
            </a:r>
          </a:p>
          <a:p>
            <a:r>
              <a:rPr lang="en-US" dirty="0" smtClean="0">
                <a:solidFill>
                  <a:srgbClr val="0070C0"/>
                </a:solidFill>
              </a:rPr>
              <a:t>Chapter 3 Individual Test Tomorrow (4 28 15)</a:t>
            </a:r>
            <a:endParaRPr lang="en-US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5962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600" y="304800"/>
            <a:ext cx="7086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solidFill>
                  <a:srgbClr val="7030A0"/>
                </a:solidFill>
              </a:rPr>
              <a:t>Solve.</a:t>
            </a:r>
            <a:endParaRPr lang="en-US" sz="6000" dirty="0">
              <a:solidFill>
                <a:srgbClr val="7030A0"/>
              </a:solidFill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5411183"/>
              </p:ext>
            </p:extLst>
          </p:nvPr>
        </p:nvGraphicFramePr>
        <p:xfrm>
          <a:off x="2895600" y="304800"/>
          <a:ext cx="2641600" cy="18611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1" name="Equation" r:id="rId3" imgW="558720" imgH="393480" progId="Equation.3">
                  <p:embed/>
                </p:oleObj>
              </mc:Choice>
              <mc:Fallback>
                <p:oleObj name="Equation" r:id="rId3" imgW="558720" imgH="39348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895600" y="304800"/>
                        <a:ext cx="2641600" cy="186112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9313791"/>
              </p:ext>
            </p:extLst>
          </p:nvPr>
        </p:nvGraphicFramePr>
        <p:xfrm>
          <a:off x="2633663" y="3252788"/>
          <a:ext cx="4300537" cy="1092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2" name="Equation" r:id="rId5" imgW="799920" imgH="203040" progId="Equation.3">
                  <p:embed/>
                </p:oleObj>
              </mc:Choice>
              <mc:Fallback>
                <p:oleObj name="Equation" r:id="rId5" imgW="799920" imgH="20304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33663" y="3252788"/>
                        <a:ext cx="4300537" cy="1092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16493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956953"/>
              </p:ext>
            </p:extLst>
          </p:nvPr>
        </p:nvGraphicFramePr>
        <p:xfrm>
          <a:off x="2590800" y="1524000"/>
          <a:ext cx="4629150" cy="1998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6" name="Equation" r:id="rId3" imgW="863225" imgH="393529" progId="Equation.3">
                  <p:embed/>
                </p:oleObj>
              </mc:Choice>
              <mc:Fallback>
                <p:oleObj name="Equation" r:id="rId3" imgW="863225" imgH="393529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0800" y="1524000"/>
                        <a:ext cx="4629150" cy="1998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28600" y="304800"/>
            <a:ext cx="7086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solidFill>
                  <a:srgbClr val="7030A0"/>
                </a:solidFill>
              </a:rPr>
              <a:t>Solve.</a:t>
            </a:r>
            <a:endParaRPr lang="en-US" sz="6000" dirty="0">
              <a:solidFill>
                <a:srgbClr val="7030A0"/>
              </a:solidFill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9273297"/>
              </p:ext>
            </p:extLst>
          </p:nvPr>
        </p:nvGraphicFramePr>
        <p:xfrm>
          <a:off x="3429000" y="4495800"/>
          <a:ext cx="1808163" cy="1474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7" name="Equation" r:id="rId5" imgW="482400" imgH="393480" progId="Equation.3">
                  <p:embed/>
                </p:oleObj>
              </mc:Choice>
              <mc:Fallback>
                <p:oleObj name="Equation" r:id="rId5" imgW="482400" imgH="39348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9000" y="4495800"/>
                        <a:ext cx="1808163" cy="14747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52524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7044291"/>
              </p:ext>
            </p:extLst>
          </p:nvPr>
        </p:nvGraphicFramePr>
        <p:xfrm>
          <a:off x="0" y="2438400"/>
          <a:ext cx="5549900" cy="2147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4" name="Equation" r:id="rId3" imgW="1155600" imgH="444240" progId="Equation.3">
                  <p:embed/>
                </p:oleObj>
              </mc:Choice>
              <mc:Fallback>
                <p:oleObj name="Equation" r:id="rId3" imgW="1155600" imgH="44424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2438400"/>
                        <a:ext cx="5549900" cy="21478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28600" y="304800"/>
            <a:ext cx="9372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solidFill>
                  <a:srgbClr val="7030A0"/>
                </a:solidFill>
              </a:rPr>
              <a:t>Simplify, no negative exponents or decimals.</a:t>
            </a:r>
            <a:endParaRPr lang="en-US" sz="6000" dirty="0">
              <a:solidFill>
                <a:srgbClr val="7030A0"/>
              </a:solidFill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76543"/>
              </p:ext>
            </p:extLst>
          </p:nvPr>
        </p:nvGraphicFramePr>
        <p:xfrm>
          <a:off x="190500" y="5105400"/>
          <a:ext cx="3276600" cy="1341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5" name="Equation" r:id="rId5" imgW="1091880" imgH="444240" progId="Equation.3">
                  <p:embed/>
                </p:oleObj>
              </mc:Choice>
              <mc:Fallback>
                <p:oleObj name="Equation" r:id="rId5" imgW="1091880" imgH="44424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00" y="5105400"/>
                        <a:ext cx="3276600" cy="13414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2736394"/>
              </p:ext>
            </p:extLst>
          </p:nvPr>
        </p:nvGraphicFramePr>
        <p:xfrm>
          <a:off x="3600450" y="5257800"/>
          <a:ext cx="2895600" cy="1341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6" name="Equation" r:id="rId7" imgW="965160" imgH="444240" progId="Equation.3">
                  <p:embed/>
                </p:oleObj>
              </mc:Choice>
              <mc:Fallback>
                <p:oleObj name="Equation" r:id="rId7" imgW="965160" imgH="44424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00450" y="5257800"/>
                        <a:ext cx="2895600" cy="13414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0684147"/>
              </p:ext>
            </p:extLst>
          </p:nvPr>
        </p:nvGraphicFramePr>
        <p:xfrm>
          <a:off x="6705600" y="4953000"/>
          <a:ext cx="1482288" cy="17110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7" name="Equation" r:id="rId9" imgW="342720" imgH="393480" progId="Equation.3">
                  <p:embed/>
                </p:oleObj>
              </mc:Choice>
              <mc:Fallback>
                <p:oleObj name="Equation" r:id="rId9" imgW="342720" imgH="39348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05600" y="4953000"/>
                        <a:ext cx="1482288" cy="171103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55527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200" y="228600"/>
            <a:ext cx="97536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rgbClr val="7030A0"/>
                </a:solidFill>
              </a:rPr>
              <a:t>Simplify.  </a:t>
            </a:r>
          </a:p>
          <a:p>
            <a:r>
              <a:rPr lang="en-US" sz="4400" dirty="0" smtClean="0">
                <a:solidFill>
                  <a:srgbClr val="7030A0"/>
                </a:solidFill>
              </a:rPr>
              <a:t>No negative exponents or decimals.</a:t>
            </a:r>
            <a:endParaRPr lang="en-US" sz="4400" dirty="0">
              <a:solidFill>
                <a:srgbClr val="7030A0"/>
              </a:solidFill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679952"/>
              </p:ext>
            </p:extLst>
          </p:nvPr>
        </p:nvGraphicFramePr>
        <p:xfrm>
          <a:off x="2438400" y="1828800"/>
          <a:ext cx="3568700" cy="13964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6" name="Equation" r:id="rId3" imgW="583920" imgH="228600" progId="Equation.3">
                  <p:embed/>
                </p:oleObj>
              </mc:Choice>
              <mc:Fallback>
                <p:oleObj name="Equation" r:id="rId3" imgW="58392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438400" y="1828800"/>
                        <a:ext cx="3568700" cy="13964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70237"/>
              </p:ext>
            </p:extLst>
          </p:nvPr>
        </p:nvGraphicFramePr>
        <p:xfrm>
          <a:off x="2514600" y="3810000"/>
          <a:ext cx="2327275" cy="2560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7" name="Equation" r:id="rId5" imgW="380880" imgH="419040" progId="Equation.3">
                  <p:embed/>
                </p:oleObj>
              </mc:Choice>
              <mc:Fallback>
                <p:oleObj name="Equation" r:id="rId5" imgW="380880" imgH="41904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4600" y="3810000"/>
                        <a:ext cx="2327275" cy="2560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68522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2047295"/>
              </p:ext>
            </p:extLst>
          </p:nvPr>
        </p:nvGraphicFramePr>
        <p:xfrm>
          <a:off x="214744" y="1182240"/>
          <a:ext cx="4094162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30" name="Equation" r:id="rId3" imgW="1282680" imgH="393480" progId="Equation.3">
                  <p:embed/>
                </p:oleObj>
              </mc:Choice>
              <mc:Fallback>
                <p:oleObj name="Equation" r:id="rId3" imgW="1282680" imgH="39348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744" y="1182240"/>
                        <a:ext cx="4094162" cy="12192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14744" y="173504"/>
            <a:ext cx="1045325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solidFill>
                  <a:srgbClr val="7030A0"/>
                </a:solidFill>
              </a:rPr>
              <a:t>Add the rational expressions.</a:t>
            </a:r>
            <a:endParaRPr lang="en-US" sz="6000" dirty="0">
              <a:solidFill>
                <a:srgbClr val="7030A0"/>
              </a:solidFill>
            </a:endParaRP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5403122"/>
              </p:ext>
            </p:extLst>
          </p:nvPr>
        </p:nvGraphicFramePr>
        <p:xfrm>
          <a:off x="3886200" y="1196094"/>
          <a:ext cx="1865313" cy="1298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31" name="Equation" r:id="rId5" imgW="583920" imgH="419040" progId="Equation.3">
                  <p:embed/>
                </p:oleObj>
              </mc:Choice>
              <mc:Fallback>
                <p:oleObj name="Equation" r:id="rId5" imgW="583920" imgH="41904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86200" y="1196094"/>
                        <a:ext cx="1865313" cy="1298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66107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381000"/>
            <a:ext cx="9144000" cy="1470025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rgbClr val="7030A0"/>
                </a:solidFill>
              </a:rPr>
              <a:t>Use what you know about transforming parent graphs to write an equation for each of the graphs described below.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2667000"/>
            <a:ext cx="9144000" cy="1752600"/>
          </a:xfrm>
        </p:spPr>
        <p:txBody>
          <a:bodyPr>
            <a:normAutofit fontScale="25000" lnSpcReduction="20000"/>
          </a:bodyPr>
          <a:lstStyle/>
          <a:p>
            <a:r>
              <a:rPr lang="en-US" sz="14400" dirty="0">
                <a:solidFill>
                  <a:schemeClr val="tx1"/>
                </a:solidFill>
              </a:rPr>
              <a:t>A </a:t>
            </a:r>
            <a:r>
              <a:rPr lang="en-US" sz="14400" u="sng" dirty="0">
                <a:solidFill>
                  <a:schemeClr val="tx1"/>
                </a:solidFill>
              </a:rPr>
              <a:t>parabola</a:t>
            </a:r>
            <a:r>
              <a:rPr lang="en-US" sz="14400" dirty="0">
                <a:solidFill>
                  <a:schemeClr val="tx1"/>
                </a:solidFill>
              </a:rPr>
              <a:t> opening </a:t>
            </a:r>
            <a:r>
              <a:rPr lang="en-US" sz="14400" dirty="0" smtClean="0">
                <a:solidFill>
                  <a:schemeClr val="tx1"/>
                </a:solidFill>
              </a:rPr>
              <a:t>downward, shifted up 3 units &amp; 2</a:t>
            </a:r>
            <a:r>
              <a:rPr lang="en-US" sz="14400" dirty="0">
                <a:solidFill>
                  <a:schemeClr val="tx1"/>
                </a:solidFill>
              </a:rPr>
              <a:t> units </a:t>
            </a:r>
            <a:r>
              <a:rPr lang="en-US" sz="14400" dirty="0" smtClean="0">
                <a:solidFill>
                  <a:schemeClr val="tx1"/>
                </a:solidFill>
              </a:rPr>
              <a:t>left.</a:t>
            </a:r>
            <a:endParaRPr lang="en-US" sz="14400" dirty="0">
              <a:solidFill>
                <a:schemeClr val="tx1"/>
              </a:solidFill>
            </a:endParaRPr>
          </a:p>
          <a:p>
            <a:r>
              <a:rPr lang="en-US" sz="14400" b="1" dirty="0">
                <a:solidFill>
                  <a:schemeClr val="tx1"/>
                </a:solidFill>
              </a:rPr>
              <a:t> </a:t>
            </a:r>
            <a:endParaRPr lang="en-US" sz="14400" b="1" dirty="0" smtClean="0">
              <a:solidFill>
                <a:schemeClr val="tx1"/>
              </a:solidFill>
            </a:endParaRPr>
          </a:p>
          <a:p>
            <a:endParaRPr lang="en-US" sz="14400" dirty="0">
              <a:solidFill>
                <a:schemeClr val="tx1"/>
              </a:solidFill>
            </a:endParaRPr>
          </a:p>
          <a:p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5175370"/>
              </p:ext>
            </p:extLst>
          </p:nvPr>
        </p:nvGraphicFramePr>
        <p:xfrm>
          <a:off x="2286000" y="3581400"/>
          <a:ext cx="4286250" cy="102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5" name="Equation" r:id="rId3" imgW="952200" imgH="228600" progId="Equation.3">
                  <p:embed/>
                </p:oleObj>
              </mc:Choice>
              <mc:Fallback>
                <p:oleObj name="Equation" r:id="rId3" imgW="95220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286000" y="3581400"/>
                        <a:ext cx="4286250" cy="1028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66996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2400" y="685800"/>
            <a:ext cx="8763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>
                <a:solidFill>
                  <a:srgbClr val="7030A0"/>
                </a:solidFill>
              </a:rPr>
              <a:t>Given the function </a:t>
            </a:r>
            <a:r>
              <a:rPr lang="en-US" sz="4000" i="1" dirty="0" smtClean="0">
                <a:solidFill>
                  <a:srgbClr val="7030A0"/>
                </a:solidFill>
              </a:rPr>
              <a:t>f(x)</a:t>
            </a:r>
            <a:r>
              <a:rPr lang="en-US" sz="4000" dirty="0" smtClean="0">
                <a:solidFill>
                  <a:srgbClr val="7030A0"/>
                </a:solidFill>
              </a:rPr>
              <a:t> = </a:t>
            </a:r>
            <a:r>
              <a:rPr lang="en-US" sz="4000" i="1" dirty="0" smtClean="0">
                <a:solidFill>
                  <a:srgbClr val="7030A0"/>
                </a:solidFill>
              </a:rPr>
              <a:t>x</a:t>
            </a:r>
            <a:r>
              <a:rPr lang="en-US" sz="4000" baseline="30000" dirty="0" smtClean="0">
                <a:solidFill>
                  <a:srgbClr val="7030A0"/>
                </a:solidFill>
              </a:rPr>
              <a:t>3</a:t>
            </a:r>
            <a:r>
              <a:rPr lang="en-US" sz="4000" dirty="0" smtClean="0">
                <a:solidFill>
                  <a:srgbClr val="7030A0"/>
                </a:solidFill>
              </a:rPr>
              <a:t> + 3x + 2, find:</a:t>
            </a:r>
            <a:endParaRPr lang="en-US" sz="4000" dirty="0">
              <a:solidFill>
                <a:srgbClr val="7030A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035" y="2209800"/>
            <a:ext cx="8759603" cy="365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2147455" y="2299860"/>
            <a:ext cx="54864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 smtClean="0">
                <a:solidFill>
                  <a:srgbClr val="7030A0"/>
                </a:solidFill>
              </a:rPr>
              <a:t>(- </a:t>
            </a:r>
            <a:r>
              <a:rPr lang="en-US" sz="4000" i="1" dirty="0" smtClean="0">
                <a:solidFill>
                  <a:srgbClr val="7030A0"/>
                </a:solidFill>
              </a:rPr>
              <a:t>x)</a:t>
            </a:r>
            <a:r>
              <a:rPr lang="en-US" sz="4000" baseline="30000" dirty="0" smtClean="0">
                <a:solidFill>
                  <a:srgbClr val="7030A0"/>
                </a:solidFill>
              </a:rPr>
              <a:t>3</a:t>
            </a:r>
            <a:r>
              <a:rPr lang="en-US" sz="4000" dirty="0" smtClean="0">
                <a:solidFill>
                  <a:srgbClr val="7030A0"/>
                </a:solidFill>
              </a:rPr>
              <a:t> + 3(-x) + 2= -x</a:t>
            </a:r>
            <a:r>
              <a:rPr lang="en-US" sz="4000" baseline="30000" dirty="0" smtClean="0">
                <a:solidFill>
                  <a:srgbClr val="7030A0"/>
                </a:solidFill>
              </a:rPr>
              <a:t>3</a:t>
            </a:r>
            <a:r>
              <a:rPr lang="en-US" sz="4000" dirty="0" smtClean="0">
                <a:solidFill>
                  <a:srgbClr val="7030A0"/>
                </a:solidFill>
              </a:rPr>
              <a:t>-3x+2</a:t>
            </a:r>
            <a:endParaRPr lang="en-US" sz="4000" dirty="0"/>
          </a:p>
        </p:txBody>
      </p:sp>
      <p:sp>
        <p:nvSpPr>
          <p:cNvPr id="4" name="Rectangle 3"/>
          <p:cNvSpPr/>
          <p:nvPr/>
        </p:nvSpPr>
        <p:spPr>
          <a:xfrm>
            <a:off x="2178662" y="3232850"/>
            <a:ext cx="658433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dirty="0" smtClean="0">
                <a:solidFill>
                  <a:srgbClr val="7030A0"/>
                </a:solidFill>
              </a:rPr>
              <a:t> -1(</a:t>
            </a:r>
            <a:r>
              <a:rPr lang="en-US" sz="4400" i="1" dirty="0" smtClean="0">
                <a:solidFill>
                  <a:srgbClr val="7030A0"/>
                </a:solidFill>
              </a:rPr>
              <a:t>x</a:t>
            </a:r>
            <a:r>
              <a:rPr lang="en-US" sz="4400" baseline="30000" dirty="0" smtClean="0">
                <a:solidFill>
                  <a:srgbClr val="7030A0"/>
                </a:solidFill>
              </a:rPr>
              <a:t>3</a:t>
            </a:r>
            <a:r>
              <a:rPr lang="en-US" sz="4400" dirty="0" smtClean="0">
                <a:solidFill>
                  <a:srgbClr val="7030A0"/>
                </a:solidFill>
              </a:rPr>
              <a:t> + 3x + 2)= -</a:t>
            </a:r>
            <a:r>
              <a:rPr lang="en-US" sz="4400" i="1" dirty="0" smtClean="0">
                <a:solidFill>
                  <a:srgbClr val="7030A0"/>
                </a:solidFill>
              </a:rPr>
              <a:t>x</a:t>
            </a:r>
            <a:r>
              <a:rPr lang="en-US" sz="4400" baseline="30000" dirty="0" smtClean="0">
                <a:solidFill>
                  <a:srgbClr val="7030A0"/>
                </a:solidFill>
              </a:rPr>
              <a:t>3</a:t>
            </a:r>
            <a:r>
              <a:rPr lang="en-US" sz="4400" dirty="0" smtClean="0">
                <a:solidFill>
                  <a:srgbClr val="7030A0"/>
                </a:solidFill>
              </a:rPr>
              <a:t> - 3x -  2</a:t>
            </a:r>
            <a:endParaRPr lang="en-US" sz="4400" dirty="0"/>
          </a:p>
        </p:txBody>
      </p:sp>
      <p:sp>
        <p:nvSpPr>
          <p:cNvPr id="6" name="Rectangle 5"/>
          <p:cNvSpPr/>
          <p:nvPr/>
        </p:nvSpPr>
        <p:spPr>
          <a:xfrm>
            <a:off x="4876800" y="4876799"/>
            <a:ext cx="24384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dirty="0" smtClean="0">
                <a:solidFill>
                  <a:srgbClr val="7030A0"/>
                </a:solidFill>
              </a:rPr>
              <a:t>Neither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2365900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1600200"/>
            <a:ext cx="5486400" cy="18288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28600" y="304800"/>
            <a:ext cx="7086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solidFill>
                  <a:srgbClr val="7030A0"/>
                </a:solidFill>
              </a:rPr>
              <a:t>Solve.</a:t>
            </a:r>
            <a:endParaRPr lang="en-US" sz="6000" dirty="0">
              <a:solidFill>
                <a:srgbClr val="7030A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314700" y="4572000"/>
            <a:ext cx="72009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>
                <a:solidFill>
                  <a:srgbClr val="7030A0"/>
                </a:solidFill>
              </a:rPr>
              <a:t>X=4/3</a:t>
            </a:r>
            <a:endParaRPr lang="en-US" sz="8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3705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263236"/>
            <a:ext cx="4932218" cy="12192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81000" y="228600"/>
            <a:ext cx="5867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solidFill>
                  <a:srgbClr val="7030A0"/>
                </a:solidFill>
              </a:rPr>
              <a:t>Given:</a:t>
            </a:r>
            <a:endParaRPr lang="en-US" sz="5400" dirty="0">
              <a:solidFill>
                <a:srgbClr val="7030A0"/>
              </a:solidFill>
            </a:endParaRP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 rot="10800000" flipV="1">
            <a:off x="228600" y="2286000"/>
            <a:ext cx="9296400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5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Liberation Serif"/>
                <a:cs typeface="Liberation Sans"/>
              </a:rPr>
              <a:t>Find the value of </a:t>
            </a:r>
            <a:r>
              <a:rPr kumimoji="0" lang="en-US" sz="5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Liberation Serif"/>
                <a:cs typeface="Liberation Sans"/>
              </a:rPr>
              <a:t>x</a:t>
            </a:r>
            <a:r>
              <a:rPr kumimoji="0" lang="en-US" sz="5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Liberation Serif"/>
                <a:cs typeface="Liberation Sans"/>
              </a:rPr>
              <a:t> for which f(x)=4</a:t>
            </a:r>
            <a:endParaRPr kumimoji="0" lang="en-US" sz="5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1143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Liberation Serif"/>
                <a:cs typeface="Liberation Sans"/>
              </a:rPr>
              <a:t>.</a:t>
            </a:r>
            <a:r>
              <a:rPr kumimoji="0" lang="en-US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14700" y="4572000"/>
            <a:ext cx="72009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>
                <a:solidFill>
                  <a:srgbClr val="7030A0"/>
                </a:solidFill>
              </a:rPr>
              <a:t>x</a:t>
            </a:r>
            <a:r>
              <a:rPr lang="en-US" sz="8000" dirty="0" smtClean="0">
                <a:solidFill>
                  <a:srgbClr val="7030A0"/>
                </a:solidFill>
              </a:rPr>
              <a:t>=12</a:t>
            </a:r>
            <a:endParaRPr lang="en-US" sz="8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1609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7708" y="762000"/>
            <a:ext cx="9116291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smtClean="0">
                <a:solidFill>
                  <a:srgbClr val="7030A0"/>
                </a:solidFill>
              </a:rPr>
              <a:t>Mary's </a:t>
            </a:r>
            <a:r>
              <a:rPr lang="en-US" sz="3600" dirty="0">
                <a:solidFill>
                  <a:srgbClr val="7030A0"/>
                </a:solidFill>
              </a:rPr>
              <a:t>parents bought a house for </a:t>
            </a:r>
            <a:r>
              <a:rPr lang="en-US" sz="3600" dirty="0" smtClean="0">
                <a:solidFill>
                  <a:srgbClr val="7030A0"/>
                </a:solidFill>
              </a:rPr>
              <a:t>$225,000</a:t>
            </a:r>
            <a:r>
              <a:rPr lang="en-US" sz="3600" dirty="0">
                <a:solidFill>
                  <a:srgbClr val="7030A0"/>
                </a:solidFill>
              </a:rPr>
              <a:t>, and the value of the house has been increasing steadily by </a:t>
            </a:r>
            <a:r>
              <a:rPr lang="en-US" sz="3600" dirty="0" smtClean="0">
                <a:solidFill>
                  <a:srgbClr val="7030A0"/>
                </a:solidFill>
              </a:rPr>
              <a:t>4% </a:t>
            </a:r>
            <a:r>
              <a:rPr lang="en-US" sz="3600" dirty="0">
                <a:solidFill>
                  <a:srgbClr val="7030A0"/>
                </a:solidFill>
              </a:rPr>
              <a:t>each year. </a:t>
            </a:r>
            <a:endParaRPr lang="en-US" sz="3600" dirty="0" smtClean="0">
              <a:solidFill>
                <a:srgbClr val="7030A0"/>
              </a:solidFill>
            </a:endParaRPr>
          </a:p>
          <a:p>
            <a:endParaRPr lang="en-US" sz="3600" dirty="0"/>
          </a:p>
          <a:p>
            <a:r>
              <a:rPr lang="en-US" sz="3600" dirty="0" smtClean="0"/>
              <a:t>Find </a:t>
            </a:r>
            <a:r>
              <a:rPr lang="en-US" sz="3600" dirty="0"/>
              <a:t>the </a:t>
            </a:r>
            <a:r>
              <a:rPr lang="en-US" sz="3600" u="sng" dirty="0"/>
              <a:t>explicit formula</a:t>
            </a:r>
            <a:r>
              <a:rPr lang="en-US" sz="3600" dirty="0"/>
              <a:t> </a:t>
            </a:r>
            <a:r>
              <a:rPr lang="en-US" sz="3600" i="1" dirty="0"/>
              <a:t>t</a:t>
            </a:r>
            <a:r>
              <a:rPr lang="en-US" sz="3600" dirty="0"/>
              <a:t>(</a:t>
            </a:r>
            <a:r>
              <a:rPr lang="en-US" sz="3600" i="1" dirty="0"/>
              <a:t>n</a:t>
            </a:r>
            <a:r>
              <a:rPr lang="en-US" sz="3600" dirty="0"/>
              <a:t>) that represents the value of the house each </a:t>
            </a:r>
            <a:r>
              <a:rPr lang="en-US" sz="3600" dirty="0" smtClean="0"/>
              <a:t>year</a:t>
            </a:r>
            <a:r>
              <a:rPr lang="en-US" sz="3600" dirty="0"/>
              <a:t> </a:t>
            </a:r>
            <a:r>
              <a:rPr lang="en-US" sz="3600" dirty="0" smtClean="0"/>
              <a:t>from now.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66800" y="4648200"/>
            <a:ext cx="79248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>
                <a:solidFill>
                  <a:srgbClr val="7030A0"/>
                </a:solidFill>
              </a:rPr>
              <a:t>t</a:t>
            </a:r>
            <a:r>
              <a:rPr lang="en-US" sz="6600" dirty="0" smtClean="0">
                <a:solidFill>
                  <a:srgbClr val="7030A0"/>
                </a:solidFill>
              </a:rPr>
              <a:t>(n)=225000(1.04) </a:t>
            </a:r>
            <a:r>
              <a:rPr lang="en-US" sz="6600" baseline="30000" dirty="0" smtClean="0">
                <a:solidFill>
                  <a:srgbClr val="7030A0"/>
                </a:solidFill>
              </a:rPr>
              <a:t>n</a:t>
            </a:r>
            <a:endParaRPr lang="en-US" sz="6600" baseline="30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3707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0200" y="4419600"/>
            <a:ext cx="6400800" cy="1752600"/>
          </a:xfrm>
        </p:spPr>
        <p:txBody>
          <a:bodyPr/>
          <a:lstStyle/>
          <a:p>
            <a:r>
              <a:rPr lang="en-US" dirty="0" smtClean="0">
                <a:solidFill>
                  <a:srgbClr val="0070C0"/>
                </a:solidFill>
              </a:rPr>
              <a:t>*Chairs from Mr. </a:t>
            </a:r>
            <a:r>
              <a:rPr lang="en-US" dirty="0" err="1" smtClean="0">
                <a:solidFill>
                  <a:srgbClr val="0070C0"/>
                </a:solidFill>
              </a:rPr>
              <a:t>Kolla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 smtClean="0">
                <a:solidFill>
                  <a:srgbClr val="0070C0"/>
                </a:solidFill>
              </a:rPr>
              <a:t>(Room 805)*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b="1" u="sng" dirty="0" smtClean="0">
                <a:solidFill>
                  <a:srgbClr val="7030A0"/>
                </a:solidFill>
              </a:rPr>
              <a:t>Algebra II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Chapter 3 Study Team Strategy</a:t>
            </a:r>
            <a:br>
              <a:rPr lang="en-US" dirty="0" smtClean="0"/>
            </a:br>
            <a:r>
              <a:rPr lang="en-US" dirty="0" smtClean="0"/>
              <a:t>Hot Seat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4793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200" y="228600"/>
            <a:ext cx="97536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rgbClr val="7030A0"/>
                </a:solidFill>
              </a:rPr>
              <a:t>Simplify.  </a:t>
            </a:r>
          </a:p>
          <a:p>
            <a:r>
              <a:rPr lang="en-US" sz="4400" dirty="0" smtClean="0">
                <a:solidFill>
                  <a:srgbClr val="7030A0"/>
                </a:solidFill>
              </a:rPr>
              <a:t>No negative exponents or decimals.</a:t>
            </a:r>
            <a:endParaRPr lang="en-US" sz="4400" dirty="0">
              <a:solidFill>
                <a:srgbClr val="7030A0"/>
              </a:solidFill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1193191"/>
              </p:ext>
            </p:extLst>
          </p:nvPr>
        </p:nvGraphicFramePr>
        <p:xfrm>
          <a:off x="500063" y="1828800"/>
          <a:ext cx="7446962" cy="1397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20" name="Equation" r:id="rId3" imgW="1218960" imgH="228600" progId="Equation.3">
                  <p:embed/>
                </p:oleObj>
              </mc:Choice>
              <mc:Fallback>
                <p:oleObj name="Equation" r:id="rId3" imgW="121896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0063" y="1828800"/>
                        <a:ext cx="7446962" cy="1397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0646922"/>
              </p:ext>
            </p:extLst>
          </p:nvPr>
        </p:nvGraphicFramePr>
        <p:xfrm>
          <a:off x="804863" y="4114800"/>
          <a:ext cx="6902450" cy="1397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21" name="Equation" r:id="rId5" imgW="1130040" imgH="228600" progId="Equation.3">
                  <p:embed/>
                </p:oleObj>
              </mc:Choice>
              <mc:Fallback>
                <p:oleObj name="Equation" r:id="rId5" imgW="1130040" imgH="2286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4863" y="4114800"/>
                        <a:ext cx="6902450" cy="1397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60089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2400" y="381000"/>
            <a:ext cx="868680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dirty="0">
                <a:solidFill>
                  <a:srgbClr val="7030A0"/>
                </a:solidFill>
              </a:rPr>
              <a:t>An arithmetic sequence has values </a:t>
            </a:r>
          </a:p>
          <a:p>
            <a:r>
              <a:rPr lang="en-US" sz="4400" dirty="0">
                <a:solidFill>
                  <a:srgbClr val="7030A0"/>
                </a:solidFill>
              </a:rPr>
              <a:t>          </a:t>
            </a:r>
            <a:r>
              <a:rPr lang="en-US" sz="4400" i="1" dirty="0" smtClean="0">
                <a:solidFill>
                  <a:srgbClr val="7030A0"/>
                </a:solidFill>
              </a:rPr>
              <a:t>t</a:t>
            </a:r>
            <a:r>
              <a:rPr lang="en-US" sz="4400" dirty="0" smtClean="0">
                <a:solidFill>
                  <a:srgbClr val="7030A0"/>
                </a:solidFill>
              </a:rPr>
              <a:t>(2) </a:t>
            </a:r>
            <a:r>
              <a:rPr lang="en-US" sz="4400" dirty="0">
                <a:solidFill>
                  <a:srgbClr val="7030A0"/>
                </a:solidFill>
              </a:rPr>
              <a:t>= 3</a:t>
            </a:r>
            <a:r>
              <a:rPr lang="en-US" sz="4400" dirty="0" smtClean="0">
                <a:solidFill>
                  <a:srgbClr val="7030A0"/>
                </a:solidFill>
              </a:rPr>
              <a:t> </a:t>
            </a:r>
            <a:r>
              <a:rPr lang="en-US" sz="4400" dirty="0">
                <a:solidFill>
                  <a:srgbClr val="7030A0"/>
                </a:solidFill>
              </a:rPr>
              <a:t>and </a:t>
            </a:r>
            <a:r>
              <a:rPr lang="en-US" sz="4400" i="1" dirty="0" smtClean="0">
                <a:solidFill>
                  <a:srgbClr val="7030A0"/>
                </a:solidFill>
              </a:rPr>
              <a:t>t</a:t>
            </a:r>
            <a:r>
              <a:rPr lang="en-US" sz="4400" dirty="0" smtClean="0">
                <a:solidFill>
                  <a:srgbClr val="7030A0"/>
                </a:solidFill>
              </a:rPr>
              <a:t>(10)=19.</a:t>
            </a:r>
            <a:endParaRPr lang="en-US" sz="4400" dirty="0">
              <a:solidFill>
                <a:srgbClr val="7030A0"/>
              </a:solidFill>
            </a:endParaRPr>
          </a:p>
          <a:p>
            <a:r>
              <a:rPr lang="en-US" sz="4400" dirty="0">
                <a:solidFill>
                  <a:srgbClr val="7030A0"/>
                </a:solidFill>
              </a:rPr>
              <a:t>a. Write the explicit formula.</a:t>
            </a:r>
          </a:p>
          <a:p>
            <a:r>
              <a:rPr lang="en-US" sz="4400" dirty="0">
                <a:solidFill>
                  <a:srgbClr val="7030A0"/>
                </a:solidFill>
              </a:rPr>
              <a:t> </a:t>
            </a:r>
          </a:p>
          <a:p>
            <a:r>
              <a:rPr lang="en-US" sz="4400" dirty="0">
                <a:solidFill>
                  <a:srgbClr val="7030A0"/>
                </a:solidFill>
              </a:rPr>
              <a:t> </a:t>
            </a:r>
          </a:p>
          <a:p>
            <a:r>
              <a:rPr lang="en-US" sz="4400" dirty="0">
                <a:solidFill>
                  <a:srgbClr val="7030A0"/>
                </a:solidFill>
              </a:rPr>
              <a:t>b.  Write the recursive formula.</a:t>
            </a: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6753303"/>
              </p:ext>
            </p:extLst>
          </p:nvPr>
        </p:nvGraphicFramePr>
        <p:xfrm>
          <a:off x="2362200" y="2743200"/>
          <a:ext cx="3740150" cy="9810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2" name="Equation" r:id="rId3" imgW="774360" imgH="203040" progId="Equation.3">
                  <p:embed/>
                </p:oleObj>
              </mc:Choice>
              <mc:Fallback>
                <p:oleObj name="Equation" r:id="rId3" imgW="774360" imgH="2030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362200" y="2743200"/>
                        <a:ext cx="3740150" cy="9810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5693898"/>
              </p:ext>
            </p:extLst>
          </p:nvPr>
        </p:nvGraphicFramePr>
        <p:xfrm>
          <a:off x="1657350" y="4535488"/>
          <a:ext cx="5149850" cy="981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3" name="Equation" r:id="rId5" imgW="1066680" imgH="203040" progId="Equation.3">
                  <p:embed/>
                </p:oleObj>
              </mc:Choice>
              <mc:Fallback>
                <p:oleObj name="Equation" r:id="rId5" imgW="1066680" imgH="20304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57350" y="4535488"/>
                        <a:ext cx="5149850" cy="981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7659060"/>
              </p:ext>
            </p:extLst>
          </p:nvPr>
        </p:nvGraphicFramePr>
        <p:xfrm>
          <a:off x="2932113" y="5715000"/>
          <a:ext cx="2146300" cy="981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4" name="Equation" r:id="rId7" imgW="444240" imgH="203040" progId="Equation.3">
                  <p:embed/>
                </p:oleObj>
              </mc:Choice>
              <mc:Fallback>
                <p:oleObj name="Equation" r:id="rId7" imgW="444240" imgH="20304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32113" y="5715000"/>
                        <a:ext cx="2146300" cy="981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06556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381000"/>
            <a:ext cx="9144000" cy="1470025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rgbClr val="7030A0"/>
                </a:solidFill>
              </a:rPr>
              <a:t>Use what you know about transforming parent graphs to write an equation for each of the graphs described below.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2667000"/>
            <a:ext cx="9144000" cy="1752600"/>
          </a:xfrm>
        </p:spPr>
        <p:txBody>
          <a:bodyPr>
            <a:normAutofit fontScale="25000" lnSpcReduction="20000"/>
          </a:bodyPr>
          <a:lstStyle/>
          <a:p>
            <a:r>
              <a:rPr lang="en-US" sz="14400" dirty="0">
                <a:solidFill>
                  <a:schemeClr val="tx1"/>
                </a:solidFill>
              </a:rPr>
              <a:t>A </a:t>
            </a:r>
            <a:r>
              <a:rPr lang="en-US" sz="14400" u="sng" dirty="0">
                <a:solidFill>
                  <a:schemeClr val="tx1"/>
                </a:solidFill>
              </a:rPr>
              <a:t>parabola</a:t>
            </a:r>
            <a:r>
              <a:rPr lang="en-US" sz="14400" dirty="0">
                <a:solidFill>
                  <a:schemeClr val="tx1"/>
                </a:solidFill>
              </a:rPr>
              <a:t> opening </a:t>
            </a:r>
            <a:r>
              <a:rPr lang="en-US" sz="14400" dirty="0" smtClean="0">
                <a:solidFill>
                  <a:schemeClr val="tx1"/>
                </a:solidFill>
              </a:rPr>
              <a:t>upward, shifted </a:t>
            </a:r>
            <a:r>
              <a:rPr lang="en-US" sz="14400" dirty="0">
                <a:solidFill>
                  <a:schemeClr val="tx1"/>
                </a:solidFill>
              </a:rPr>
              <a:t>3 units right </a:t>
            </a:r>
            <a:r>
              <a:rPr lang="en-US" sz="14400" dirty="0" smtClean="0">
                <a:solidFill>
                  <a:schemeClr val="tx1"/>
                </a:solidFill>
              </a:rPr>
              <a:t> &amp; 2</a:t>
            </a:r>
            <a:r>
              <a:rPr lang="en-US" sz="14400" dirty="0">
                <a:solidFill>
                  <a:schemeClr val="tx1"/>
                </a:solidFill>
              </a:rPr>
              <a:t> units </a:t>
            </a:r>
            <a:r>
              <a:rPr lang="en-US" sz="14400" dirty="0" smtClean="0">
                <a:solidFill>
                  <a:schemeClr val="tx1"/>
                </a:solidFill>
              </a:rPr>
              <a:t>down.</a:t>
            </a:r>
            <a:endParaRPr lang="en-US" sz="14400" dirty="0">
              <a:solidFill>
                <a:schemeClr val="tx1"/>
              </a:solidFill>
            </a:endParaRPr>
          </a:p>
          <a:p>
            <a:r>
              <a:rPr lang="en-US" sz="14400" b="1" dirty="0">
                <a:solidFill>
                  <a:schemeClr val="tx1"/>
                </a:solidFill>
              </a:rPr>
              <a:t> </a:t>
            </a:r>
            <a:endParaRPr lang="en-US" sz="14400" b="1" dirty="0" smtClean="0">
              <a:solidFill>
                <a:schemeClr val="tx1"/>
              </a:solidFill>
            </a:endParaRPr>
          </a:p>
          <a:p>
            <a:endParaRPr lang="en-US" sz="14400" dirty="0">
              <a:solidFill>
                <a:schemeClr val="tx1"/>
              </a:solidFill>
            </a:endParaRPr>
          </a:p>
          <a:p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6536430"/>
              </p:ext>
            </p:extLst>
          </p:nvPr>
        </p:nvGraphicFramePr>
        <p:xfrm>
          <a:off x="2286000" y="3581400"/>
          <a:ext cx="4286250" cy="102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5" name="Equation" r:id="rId3" imgW="952200" imgH="228600" progId="Equation.3">
                  <p:embed/>
                </p:oleObj>
              </mc:Choice>
              <mc:Fallback>
                <p:oleObj name="Equation" r:id="rId3" imgW="95220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286000" y="3581400"/>
                        <a:ext cx="4286250" cy="1028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0565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381000"/>
            <a:ext cx="9144000" cy="1470025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rgbClr val="7030A0"/>
                </a:solidFill>
              </a:rPr>
              <a:t>Use what you know about transforming parent graphs to write an equation for each of the graphs described below.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2667000"/>
            <a:ext cx="9144000" cy="1752600"/>
          </a:xfrm>
        </p:spPr>
        <p:txBody>
          <a:bodyPr>
            <a:normAutofit fontScale="32500" lnSpcReduction="20000"/>
          </a:bodyPr>
          <a:lstStyle/>
          <a:p>
            <a:pPr lvl="0"/>
            <a:r>
              <a:rPr lang="en-US" sz="14400" dirty="0" smtClean="0">
                <a:solidFill>
                  <a:schemeClr val="tx1"/>
                </a:solidFill>
              </a:rPr>
              <a:t>A </a:t>
            </a:r>
            <a:r>
              <a:rPr lang="en-US" sz="14400" u="sng" dirty="0">
                <a:solidFill>
                  <a:schemeClr val="tx1"/>
                </a:solidFill>
              </a:rPr>
              <a:t>cubic</a:t>
            </a:r>
            <a:r>
              <a:rPr lang="en-US" sz="14400" dirty="0">
                <a:solidFill>
                  <a:schemeClr val="tx1"/>
                </a:solidFill>
              </a:rPr>
              <a:t> function with a stretch factor of </a:t>
            </a:r>
            <a:r>
              <a:rPr lang="en-US" sz="14400" dirty="0" smtClean="0">
                <a:solidFill>
                  <a:schemeClr val="tx1"/>
                </a:solidFill>
              </a:rPr>
              <a:t>3 </a:t>
            </a:r>
            <a:r>
              <a:rPr lang="en-US" sz="14400" dirty="0">
                <a:solidFill>
                  <a:schemeClr val="tx1"/>
                </a:solidFill>
              </a:rPr>
              <a:t>and a locator point at </a:t>
            </a:r>
            <a:r>
              <a:rPr lang="en-US" sz="14400" dirty="0" smtClean="0">
                <a:solidFill>
                  <a:schemeClr val="tx1"/>
                </a:solidFill>
              </a:rPr>
              <a:t>(-4, 3).</a:t>
            </a:r>
            <a:r>
              <a:rPr lang="en-US" sz="14400" b="1" dirty="0">
                <a:solidFill>
                  <a:schemeClr val="tx1"/>
                </a:solidFill>
              </a:rPr>
              <a:t> </a:t>
            </a:r>
            <a:endParaRPr lang="en-US" sz="14400" dirty="0">
              <a:solidFill>
                <a:schemeClr val="tx1"/>
              </a:solidFill>
            </a:endParaRPr>
          </a:p>
          <a:p>
            <a:endParaRPr lang="en-US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0249655"/>
              </p:ext>
            </p:extLst>
          </p:nvPr>
        </p:nvGraphicFramePr>
        <p:xfrm>
          <a:off x="2362200" y="4343400"/>
          <a:ext cx="4572000" cy="102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7" name="Equation" r:id="rId3" imgW="1015920" imgH="228600" progId="Equation.3">
                  <p:embed/>
                </p:oleObj>
              </mc:Choice>
              <mc:Fallback>
                <p:oleObj name="Equation" r:id="rId3" imgW="1015920" imgH="2286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4343400"/>
                        <a:ext cx="4572000" cy="1028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00142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57880"/>
            <a:ext cx="914400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dirty="0">
                <a:solidFill>
                  <a:srgbClr val="0070C0"/>
                </a:solidFill>
              </a:rPr>
              <a:t>Find the missing </a:t>
            </a:r>
            <a:r>
              <a:rPr lang="en-US" sz="4400" dirty="0" smtClean="0">
                <a:solidFill>
                  <a:srgbClr val="0070C0"/>
                </a:solidFill>
              </a:rPr>
              <a:t>dimensions, </a:t>
            </a:r>
            <a:r>
              <a:rPr lang="en-US" sz="4400" dirty="0">
                <a:solidFill>
                  <a:srgbClr val="0070C0"/>
                </a:solidFill>
              </a:rPr>
              <a:t>then write the area of the rectangle as a product and a </a:t>
            </a:r>
            <a:r>
              <a:rPr lang="en-US" sz="4400" dirty="0" smtClean="0">
                <a:solidFill>
                  <a:srgbClr val="0070C0"/>
                </a:solidFill>
              </a:rPr>
              <a:t>sum.</a:t>
            </a:r>
            <a:endParaRPr lang="en-US" sz="4400" dirty="0">
              <a:solidFill>
                <a:srgbClr val="0070C0"/>
              </a:solidFill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2424545"/>
            <a:ext cx="4267200" cy="2999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4062379"/>
              </p:ext>
            </p:extLst>
          </p:nvPr>
        </p:nvGraphicFramePr>
        <p:xfrm>
          <a:off x="304800" y="5867400"/>
          <a:ext cx="8305800" cy="7424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4" name="Equation" r:id="rId4" imgW="2273040" imgH="203040" progId="Equation.3">
                  <p:embed/>
                </p:oleObj>
              </mc:Choice>
              <mc:Fallback>
                <p:oleObj name="Equation" r:id="rId4" imgW="2273040" imgH="2030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04800" y="5867400"/>
                        <a:ext cx="8305800" cy="74241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7900" y="2167683"/>
            <a:ext cx="4648200" cy="34135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9" name="Straight Connector 8"/>
          <p:cNvCxnSpPr/>
          <p:nvPr/>
        </p:nvCxnSpPr>
        <p:spPr>
          <a:xfrm>
            <a:off x="533400" y="6553200"/>
            <a:ext cx="32004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4419600" y="6664036"/>
            <a:ext cx="42672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9812450"/>
              </p:ext>
            </p:extLst>
          </p:nvPr>
        </p:nvGraphicFramePr>
        <p:xfrm>
          <a:off x="3713017" y="6096000"/>
          <a:ext cx="5969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5" name="Equation" r:id="rId7" imgW="126720" imgH="101520" progId="Equation.3">
                  <p:embed/>
                </p:oleObj>
              </mc:Choice>
              <mc:Fallback>
                <p:oleObj name="Equation" r:id="rId7" imgW="126720" imgH="10152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713017" y="6096000"/>
                        <a:ext cx="596900" cy="279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93371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200" y="228600"/>
            <a:ext cx="9753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rgbClr val="7030A0"/>
                </a:solidFill>
              </a:rPr>
              <a:t>Simplify completely.</a:t>
            </a:r>
            <a:endParaRPr lang="en-US" sz="4400" dirty="0">
              <a:solidFill>
                <a:srgbClr val="7030A0"/>
              </a:solidFill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3813572"/>
              </p:ext>
            </p:extLst>
          </p:nvPr>
        </p:nvGraphicFramePr>
        <p:xfrm>
          <a:off x="2590800" y="1143000"/>
          <a:ext cx="3067050" cy="160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58" name="Equation" r:id="rId3" imgW="799920" imgH="419040" progId="Equation.3">
                  <p:embed/>
                </p:oleObj>
              </mc:Choice>
              <mc:Fallback>
                <p:oleObj name="Equation" r:id="rId3" imgW="799920" imgH="4190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90800" y="1143000"/>
                        <a:ext cx="3067050" cy="1606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8839977"/>
              </p:ext>
            </p:extLst>
          </p:nvPr>
        </p:nvGraphicFramePr>
        <p:xfrm>
          <a:off x="2133600" y="2971800"/>
          <a:ext cx="3943350" cy="160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59" name="Equation" r:id="rId5" imgW="1028520" imgH="419040" progId="Equation.3">
                  <p:embed/>
                </p:oleObj>
              </mc:Choice>
              <mc:Fallback>
                <p:oleObj name="Equation" r:id="rId5" imgW="1028520" imgH="41904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3600" y="2971800"/>
                        <a:ext cx="3943350" cy="1606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0828932"/>
              </p:ext>
            </p:extLst>
          </p:nvPr>
        </p:nvGraphicFramePr>
        <p:xfrm>
          <a:off x="2286000" y="5029200"/>
          <a:ext cx="2530475" cy="160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60" name="Equation" r:id="rId7" imgW="660240" imgH="419040" progId="Equation.3">
                  <p:embed/>
                </p:oleObj>
              </mc:Choice>
              <mc:Fallback>
                <p:oleObj name="Equation" r:id="rId7" imgW="660240" imgH="41904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0" y="5029200"/>
                        <a:ext cx="2530475" cy="1606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Straight Connector 5"/>
          <p:cNvCxnSpPr/>
          <p:nvPr/>
        </p:nvCxnSpPr>
        <p:spPr>
          <a:xfrm flipH="1">
            <a:off x="4572000" y="2971800"/>
            <a:ext cx="1066800" cy="6096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H="1">
            <a:off x="4800600" y="3810000"/>
            <a:ext cx="1066800" cy="6096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78605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175260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7030A0"/>
                </a:solidFill>
              </a:rPr>
              <a:t>Given the rational expression</a:t>
            </a:r>
            <a:br>
              <a:rPr lang="en-US" b="1" dirty="0" smtClean="0">
                <a:solidFill>
                  <a:srgbClr val="7030A0"/>
                </a:solidFill>
              </a:rPr>
            </a:br>
            <a:r>
              <a:rPr lang="en-US" b="1" dirty="0">
                <a:solidFill>
                  <a:srgbClr val="7030A0"/>
                </a:solidFill>
              </a:rPr>
              <a:t/>
            </a:r>
            <a:br>
              <a:rPr lang="en-US" b="1" dirty="0">
                <a:solidFill>
                  <a:srgbClr val="7030A0"/>
                </a:solidFill>
              </a:rPr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>
                <a:solidFill>
                  <a:srgbClr val="7030A0"/>
                </a:solidFill>
              </a:rPr>
              <a:t>Simplify completely, then state which values make the denominator zero.</a:t>
            </a:r>
            <a:endParaRPr lang="en-US" dirty="0">
              <a:solidFill>
                <a:srgbClr val="7030A0"/>
              </a:solidFill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4287876"/>
              </p:ext>
            </p:extLst>
          </p:nvPr>
        </p:nvGraphicFramePr>
        <p:xfrm>
          <a:off x="2819400" y="838200"/>
          <a:ext cx="3352800" cy="16513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18" name="Equation" r:id="rId3" imgW="850680" imgH="419040" progId="Equation.3">
                  <p:embed/>
                </p:oleObj>
              </mc:Choice>
              <mc:Fallback>
                <p:oleObj name="Equation" r:id="rId3" imgW="850680" imgH="4190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819400" y="838200"/>
                        <a:ext cx="3352800" cy="16513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9585831"/>
              </p:ext>
            </p:extLst>
          </p:nvPr>
        </p:nvGraphicFramePr>
        <p:xfrm>
          <a:off x="228600" y="5105400"/>
          <a:ext cx="5334000" cy="13331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19" name="Equation" r:id="rId5" imgW="1676160" imgH="419040" progId="Equation.3">
                  <p:embed/>
                </p:oleObj>
              </mc:Choice>
              <mc:Fallback>
                <p:oleObj name="Equation" r:id="rId5" imgW="1676160" imgH="41904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5105400"/>
                        <a:ext cx="5334000" cy="133317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6253369"/>
              </p:ext>
            </p:extLst>
          </p:nvPr>
        </p:nvGraphicFramePr>
        <p:xfrm>
          <a:off x="6324600" y="5486400"/>
          <a:ext cx="2343150" cy="566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20" name="Equation" r:id="rId7" imgW="736560" imgH="177480" progId="Equation.3">
                  <p:embed/>
                </p:oleObj>
              </mc:Choice>
              <mc:Fallback>
                <p:oleObj name="Equation" r:id="rId7" imgW="736560" imgH="17748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24600" y="5486400"/>
                        <a:ext cx="2343150" cy="5667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78742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950" y="0"/>
            <a:ext cx="5600700" cy="19706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9471603"/>
              </p:ext>
            </p:extLst>
          </p:nvPr>
        </p:nvGraphicFramePr>
        <p:xfrm>
          <a:off x="533400" y="2286000"/>
          <a:ext cx="7366001" cy="167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9" name="Equation" r:id="rId4" imgW="1841400" imgH="419040" progId="Equation.3">
                  <p:embed/>
                </p:oleObj>
              </mc:Choice>
              <mc:Fallback>
                <p:oleObj name="Equation" r:id="rId4" imgW="1841400" imgH="4190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33400" y="2286000"/>
                        <a:ext cx="7366001" cy="167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" name="Straight Connector 3"/>
          <p:cNvCxnSpPr/>
          <p:nvPr/>
        </p:nvCxnSpPr>
        <p:spPr>
          <a:xfrm flipH="1">
            <a:off x="2362200" y="2362200"/>
            <a:ext cx="1066800" cy="6096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H="1">
            <a:off x="1295400" y="3276600"/>
            <a:ext cx="1066800" cy="6096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H="1">
            <a:off x="4876800" y="2362200"/>
            <a:ext cx="1066800" cy="6096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H="1">
            <a:off x="3009900" y="3276600"/>
            <a:ext cx="1066800" cy="6096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>
            <a:off x="6343650" y="2410691"/>
            <a:ext cx="1066800" cy="6096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4876800" y="3276600"/>
            <a:ext cx="1066800" cy="6096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1970699"/>
              </p:ext>
            </p:extLst>
          </p:nvPr>
        </p:nvGraphicFramePr>
        <p:xfrm>
          <a:off x="914400" y="4800600"/>
          <a:ext cx="1828800" cy="157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90" name="Equation" r:id="rId6" imgW="457200" imgH="393480" progId="Equation.3">
                  <p:embed/>
                </p:oleObj>
              </mc:Choice>
              <mc:Fallback>
                <p:oleObj name="Equation" r:id="rId6" imgW="457200" imgH="39348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4800600"/>
                        <a:ext cx="1828800" cy="157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3009900" y="1295400"/>
            <a:ext cx="5334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4777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-13855"/>
            <a:ext cx="6424612" cy="33007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28600" y="304800"/>
            <a:ext cx="7086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solidFill>
                  <a:srgbClr val="7030A0"/>
                </a:solidFill>
              </a:rPr>
              <a:t>Solve.</a:t>
            </a:r>
            <a:endParaRPr lang="en-US" sz="6000" dirty="0">
              <a:solidFill>
                <a:srgbClr val="7030A0"/>
              </a:solidFill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5034045"/>
              </p:ext>
            </p:extLst>
          </p:nvPr>
        </p:nvGraphicFramePr>
        <p:xfrm>
          <a:off x="2667000" y="3252227"/>
          <a:ext cx="4232275" cy="1092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8" name="Equation" r:id="rId4" imgW="787320" imgH="203040" progId="Equation.3">
                  <p:embed/>
                </p:oleObj>
              </mc:Choice>
              <mc:Fallback>
                <p:oleObj name="Equation" r:id="rId4" imgW="787320" imgH="2030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667000" y="3252227"/>
                        <a:ext cx="4232275" cy="1092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62676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5374</TotalTime>
  <Words>265</Words>
  <Application>Microsoft Office PowerPoint</Application>
  <PresentationFormat>On-screen Show (4:3)</PresentationFormat>
  <Paragraphs>46</Paragraphs>
  <Slides>21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3" baseType="lpstr">
      <vt:lpstr>Office Theme</vt:lpstr>
      <vt:lpstr>Equation</vt:lpstr>
      <vt:lpstr>Algebra II  Please record your homework on your chart  Study for Chapter 3 Test Tomorrow  (Stations and Hot Seat Posted on Wiki) </vt:lpstr>
      <vt:lpstr>Algebra II Chapter 3 Study Team Strategy Hot Seat</vt:lpstr>
      <vt:lpstr>Use what you know about transforming parent graphs to write an equation for each of the graphs described below.</vt:lpstr>
      <vt:lpstr>Use what you know about transforming parent graphs to write an equation for each of the graphs described below.</vt:lpstr>
      <vt:lpstr>PowerPoint Presentation</vt:lpstr>
      <vt:lpstr>PowerPoint Presentation</vt:lpstr>
      <vt:lpstr>Given the rational expression     Simplify completely, then state which values make the denominator zero.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Use what you know about transforming parent graphs to write an equation for each of the graphs described below.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Brianne Erb</dc:creator>
  <cp:lastModifiedBy>Teresa Prince</cp:lastModifiedBy>
  <cp:revision>15</cp:revision>
  <cp:lastPrinted>2015-04-27T12:09:50Z</cp:lastPrinted>
  <dcterms:created xsi:type="dcterms:W3CDTF">2015-04-08T17:20:49Z</dcterms:created>
  <dcterms:modified xsi:type="dcterms:W3CDTF">2015-04-27T18:12:17Z</dcterms:modified>
</cp:coreProperties>
</file>